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60" r:id="rId4"/>
    <p:sldId id="324" r:id="rId5"/>
    <p:sldId id="387" r:id="rId6"/>
    <p:sldId id="386" r:id="rId7"/>
    <p:sldId id="363" r:id="rId8"/>
    <p:sldId id="345" r:id="rId9"/>
    <p:sldId id="358" r:id="rId10"/>
    <p:sldId id="366" r:id="rId11"/>
    <p:sldId id="359" r:id="rId12"/>
    <p:sldId id="388" r:id="rId13"/>
    <p:sldId id="271" r:id="rId14"/>
  </p:sldIdLst>
  <p:sldSz cx="12192000" cy="6858000"/>
  <p:notesSz cx="12192000" cy="6858000"/>
  <p:custDataLst>
    <p:tags r:id="rId16"/>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28" userDrawn="1">
          <p15:clr>
            <a:srgbClr val="A4A3A4"/>
          </p15:clr>
        </p15:guide>
        <p15:guide id="2" pos="203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4660"/>
  </p:normalViewPr>
  <p:slideViewPr>
    <p:cSldViewPr showGuides="1">
      <p:cViewPr varScale="1">
        <p:scale>
          <a:sx n="82" d="100"/>
          <a:sy n="82" d="100"/>
        </p:scale>
        <p:origin x="672" y="77"/>
      </p:cViewPr>
      <p:guideLst>
        <p:guide orient="horz" pos="2728"/>
        <p:guide pos="203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BA543948-AF5A-4567-B3D5-1E5598DEDE5C}" type="datetimeFigureOut">
              <a:rPr lang="zh-CN" altLang="en-US" smtClean="0"/>
              <a:t>2026/4/1</a:t>
            </a:fld>
            <a:endParaRPr lang="zh-CN" altLang="en-US"/>
          </a:p>
        </p:txBody>
      </p:sp>
      <p:sp>
        <p:nvSpPr>
          <p:cNvPr id="4" name="幻灯片图像占位符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65144765-F6F7-474A-AE09-11A998BE5AD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5144765-F6F7-474A-AE09-11A998BE5ADC}"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5144765-F6F7-474A-AE09-11A998BE5ADC}" type="slidenum">
              <a:rPr lang="zh-CN" altLang="en-US" smtClean="0"/>
              <a:t>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8BD707-D9CF-40AE-B4C6-C98DA3205C09}" type="datetimeFigureOut">
              <a:rPr lang="en-US"/>
              <a:t>4/1/2026</a:t>
            </a:fld>
            <a:endParaRPr lang="en-US"/>
          </a:p>
        </p:txBody>
      </p:sp>
      <p:sp>
        <p:nvSpPr>
          <p:cNvPr id="3" name="页脚占位符 2"/>
          <p:cNvSpPr>
            <a:spLocks noGrp="1"/>
          </p:cNvSpPr>
          <p:nvPr>
            <p:ph type="ftr" sz="quarter" idx="11"/>
          </p:nvPr>
        </p:nvSpPr>
        <p:spPr/>
        <p:txBody>
          <a:bodyPr/>
          <a:lstStyle/>
          <a:p>
            <a:endParaRPr/>
          </a:p>
        </p:txBody>
      </p:sp>
      <p:sp>
        <p:nvSpPr>
          <p:cNvPr id="4" name="灯片编号占位符 3"/>
          <p:cNvSpPr>
            <a:spLocks noGrp="1"/>
          </p:cNvSpPr>
          <p:nvPr>
            <p:ph type="sldNum" sz="quarter" idx="12"/>
          </p:nvPr>
        </p:nvSpPr>
        <p:spPr/>
        <p:txBody>
          <a:bodyPr/>
          <a:lstStyle/>
          <a:p>
            <a:fld id="{B6F15528-21DE-4FAA-801E-634DDDAF4B2B}" type="slidenum">
              <a:r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4/1/2026</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jpeg"/></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png"/><Relationship Id="rId7"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17.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png"/><Relationship Id="rId7"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17.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png"/><Relationship Id="rId7"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17.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17.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jpe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17.png"/><Relationship Id="rId10" Type="http://schemas.openxmlformats.org/officeDocument/2006/relationships/image" Target="../media/image28.png"/><Relationship Id="rId4" Type="http://schemas.openxmlformats.org/officeDocument/2006/relationships/image" Target="../media/image3.png"/><Relationship Id="rId9"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png"/><Relationship Id="rId7"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17.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png"/><Relationship Id="rId7"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17.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png"/><Relationship Id="rId7"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17.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png"/><Relationship Id="rId7"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17.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png"/><Relationship Id="rId7"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17.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12" name="object 3"/>
          <p:cNvGrpSpPr/>
          <p:nvPr/>
        </p:nvGrpSpPr>
        <p:grpSpPr>
          <a:xfrm>
            <a:off x="0" y="0"/>
            <a:ext cx="12192000" cy="603885"/>
            <a:chOff x="0" y="0"/>
            <a:chExt cx="12192000" cy="603885"/>
          </a:xfrm>
        </p:grpSpPr>
        <p:sp>
          <p:nvSpPr>
            <p:cNvPr id="113"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114"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115"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grpSp>
        <p:nvGrpSpPr>
          <p:cNvPr id="116" name="object 7"/>
          <p:cNvGrpSpPr/>
          <p:nvPr/>
        </p:nvGrpSpPr>
        <p:grpSpPr>
          <a:xfrm>
            <a:off x="0" y="0"/>
            <a:ext cx="12192000" cy="974090"/>
            <a:chOff x="0" y="0"/>
            <a:chExt cx="12192000" cy="974090"/>
          </a:xfrm>
        </p:grpSpPr>
        <p:sp>
          <p:nvSpPr>
            <p:cNvPr id="117" name="object 8"/>
            <p:cNvSpPr/>
            <p:nvPr/>
          </p:nvSpPr>
          <p:spPr>
            <a:xfrm>
              <a:off x="0" y="0"/>
              <a:ext cx="12191999" cy="973836"/>
            </a:xfrm>
            <a:prstGeom prst="rect">
              <a:avLst/>
            </a:prstGeom>
            <a:blipFill>
              <a:blip r:embed="rId6" cstate="print"/>
              <a:stretch>
                <a:fillRect/>
              </a:stretch>
            </a:blipFill>
          </p:spPr>
          <p:txBody>
            <a:bodyPr wrap="square" lIns="0" tIns="0" rIns="0" bIns="0" rtlCol="0"/>
            <a:lstStyle/>
            <a:p>
              <a:endParaRPr/>
            </a:p>
          </p:txBody>
        </p:sp>
        <p:sp>
          <p:nvSpPr>
            <p:cNvPr id="118" name="object 9"/>
            <p:cNvSpPr/>
            <p:nvPr/>
          </p:nvSpPr>
          <p:spPr>
            <a:xfrm>
              <a:off x="11503152" y="128015"/>
              <a:ext cx="571500" cy="720852"/>
            </a:xfrm>
            <a:prstGeom prst="rect">
              <a:avLst/>
            </a:prstGeom>
            <a:blipFill>
              <a:blip r:embed="rId7" cstate="print"/>
              <a:stretch>
                <a:fillRect/>
              </a:stretch>
            </a:blipFill>
          </p:spPr>
          <p:txBody>
            <a:bodyPr wrap="square" lIns="0" tIns="0" rIns="0" bIns="0" rtlCol="0"/>
            <a:lstStyle/>
            <a:p>
              <a:endParaRPr/>
            </a:p>
          </p:txBody>
        </p:sp>
        <p:sp>
          <p:nvSpPr>
            <p:cNvPr id="119" name="object 10"/>
            <p:cNvSpPr/>
            <p:nvPr/>
          </p:nvSpPr>
          <p:spPr>
            <a:xfrm>
              <a:off x="778763" y="690372"/>
              <a:ext cx="2924556" cy="240791"/>
            </a:xfrm>
            <a:prstGeom prst="rect">
              <a:avLst/>
            </a:prstGeom>
            <a:blipFill>
              <a:blip r:embed="rId8" cstate="print"/>
              <a:stretch>
                <a:fillRect/>
              </a:stretch>
            </a:blipFill>
          </p:spPr>
          <p:txBody>
            <a:bodyPr wrap="square" lIns="0" tIns="0" rIns="0" bIns="0" rtlCol="0"/>
            <a:lstStyle/>
            <a:p>
              <a:endParaRPr/>
            </a:p>
          </p:txBody>
        </p:sp>
      </p:grpSp>
      <p:sp>
        <p:nvSpPr>
          <p:cNvPr id="120"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1" name="object 12"/>
          <p:cNvSpPr/>
          <p:nvPr/>
        </p:nvSpPr>
        <p:spPr>
          <a:xfrm>
            <a:off x="882396" y="100584"/>
            <a:ext cx="3038855" cy="850392"/>
          </a:xfrm>
          <a:prstGeom prst="rect">
            <a:avLst/>
          </a:prstGeom>
          <a:blipFill>
            <a:blip r:embed="rId9" cstate="print"/>
            <a:stretch>
              <a:fillRect/>
            </a:stretch>
          </a:blipFill>
        </p:spPr>
        <p:txBody>
          <a:bodyPr wrap="square" lIns="0" tIns="0" rIns="0" bIns="0" rtlCol="0"/>
          <a:lstStyle/>
          <a:p>
            <a:endParaRPr/>
          </a:p>
        </p:txBody>
      </p:sp>
      <p:sp>
        <p:nvSpPr>
          <p:cNvPr id="122"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23" name="object 14"/>
          <p:cNvGrpSpPr/>
          <p:nvPr/>
        </p:nvGrpSpPr>
        <p:grpSpPr>
          <a:xfrm>
            <a:off x="0" y="0"/>
            <a:ext cx="12192000" cy="974090"/>
            <a:chOff x="0" y="0"/>
            <a:chExt cx="12192000" cy="974090"/>
          </a:xfrm>
        </p:grpSpPr>
        <p:sp>
          <p:nvSpPr>
            <p:cNvPr id="124" name="object 15"/>
            <p:cNvSpPr/>
            <p:nvPr/>
          </p:nvSpPr>
          <p:spPr>
            <a:xfrm>
              <a:off x="0" y="0"/>
              <a:ext cx="12191999" cy="973836"/>
            </a:xfrm>
            <a:prstGeom prst="rect">
              <a:avLst/>
            </a:prstGeom>
            <a:blipFill>
              <a:blip r:embed="rId10" cstate="print"/>
              <a:stretch>
                <a:fillRect/>
              </a:stretch>
            </a:blipFill>
          </p:spPr>
          <p:txBody>
            <a:bodyPr wrap="square" lIns="0" tIns="0" rIns="0" bIns="0" rtlCol="0"/>
            <a:lstStyle/>
            <a:p>
              <a:endParaRPr/>
            </a:p>
          </p:txBody>
        </p:sp>
        <p:sp>
          <p:nvSpPr>
            <p:cNvPr id="125" name="object 16"/>
            <p:cNvSpPr/>
            <p:nvPr/>
          </p:nvSpPr>
          <p:spPr>
            <a:xfrm>
              <a:off x="11503152" y="128015"/>
              <a:ext cx="571500" cy="719327"/>
            </a:xfrm>
            <a:prstGeom prst="rect">
              <a:avLst/>
            </a:prstGeom>
            <a:blipFill>
              <a:blip r:embed="rId7" cstate="print"/>
              <a:stretch>
                <a:fillRect/>
              </a:stretch>
            </a:blipFill>
          </p:spPr>
          <p:txBody>
            <a:bodyPr wrap="square" lIns="0" tIns="0" rIns="0" bIns="0" rtlCol="0"/>
            <a:lstStyle/>
            <a:p>
              <a:endParaRPr/>
            </a:p>
          </p:txBody>
        </p:sp>
        <p:sp>
          <p:nvSpPr>
            <p:cNvPr id="126" name="object 17"/>
            <p:cNvSpPr/>
            <p:nvPr/>
          </p:nvSpPr>
          <p:spPr>
            <a:xfrm>
              <a:off x="778763" y="690372"/>
              <a:ext cx="2924556" cy="239267"/>
            </a:xfrm>
            <a:prstGeom prst="rect">
              <a:avLst/>
            </a:prstGeom>
            <a:blipFill>
              <a:blip r:embed="rId8" cstate="print"/>
              <a:stretch>
                <a:fillRect/>
              </a:stretch>
            </a:blipFill>
          </p:spPr>
          <p:txBody>
            <a:bodyPr wrap="square" lIns="0" tIns="0" rIns="0" bIns="0" rtlCol="0"/>
            <a:lstStyle/>
            <a:p>
              <a:endParaRPr/>
            </a:p>
          </p:txBody>
        </p:sp>
      </p:grpSp>
      <p:sp>
        <p:nvSpPr>
          <p:cNvPr id="127"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8" name="object 19"/>
          <p:cNvSpPr/>
          <p:nvPr/>
        </p:nvSpPr>
        <p:spPr>
          <a:xfrm>
            <a:off x="883919" y="73152"/>
            <a:ext cx="3403091" cy="899160"/>
          </a:xfrm>
          <a:prstGeom prst="rect">
            <a:avLst/>
          </a:prstGeom>
          <a:blipFill>
            <a:blip r:embed="rId9" cstate="print"/>
            <a:stretch>
              <a:fillRect/>
            </a:stretch>
          </a:blipFill>
        </p:spPr>
        <p:txBody>
          <a:bodyPr wrap="square" lIns="0" tIns="0" rIns="0" bIns="0" rtlCol="0"/>
          <a:lstStyle/>
          <a:p>
            <a:endParaRPr/>
          </a:p>
        </p:txBody>
      </p:sp>
      <p:sp>
        <p:nvSpPr>
          <p:cNvPr id="129" name="object 20"/>
          <p:cNvSpPr txBox="1"/>
          <p:nvPr/>
        </p:nvSpPr>
        <p:spPr>
          <a:xfrm>
            <a:off x="1083055" y="107137"/>
            <a:ext cx="2216150" cy="695960"/>
          </a:xfrm>
          <a:prstGeom prst="rect">
            <a:avLst/>
          </a:prstGeom>
        </p:spPr>
        <p:txBody>
          <a:bodyPr vert="horz" wrap="square" lIns="0" tIns="12065" rIns="0" bIns="0" rtlCol="0">
            <a:spAutoFit/>
          </a:bodyPr>
          <a:lstStyle/>
          <a:p>
            <a:pPr marL="12700">
              <a:lnSpc>
                <a:spcPct val="100000"/>
              </a:lnSpc>
              <a:spcBef>
                <a:spcPts val="95"/>
              </a:spcBef>
            </a:pPr>
            <a:r>
              <a:rPr sz="2200" spc="-260" dirty="0">
                <a:solidFill>
                  <a:srgbClr val="FFFFFF"/>
                </a:solidFill>
                <a:latin typeface="Trebuchet MS" panose="020B0603020202020204"/>
                <a:cs typeface="Trebuchet MS" panose="020B0603020202020204"/>
              </a:rPr>
              <a:t>Chongqing</a:t>
            </a:r>
            <a:r>
              <a:rPr sz="2200" spc="-535"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a:t>
            </a:r>
            <a:r>
              <a:rPr sz="2200" spc="-495" dirty="0">
                <a:solidFill>
                  <a:srgbClr val="FFFFFF"/>
                </a:solidFill>
                <a:latin typeface="Trebuchet MS" panose="020B0603020202020204"/>
                <a:cs typeface="Trebuchet MS" panose="020B0603020202020204"/>
              </a:rPr>
              <a:t> </a:t>
            </a:r>
            <a:r>
              <a:rPr sz="2200" spc="-235" dirty="0">
                <a:solidFill>
                  <a:srgbClr val="FFFFFF"/>
                </a:solidFill>
                <a:latin typeface="Trebuchet MS" panose="020B0603020202020204"/>
                <a:cs typeface="Trebuchet MS" panose="020B0603020202020204"/>
              </a:rPr>
              <a:t>of</a:t>
            </a:r>
            <a:endParaRPr sz="2200">
              <a:latin typeface="Trebuchet MS" panose="020B0603020202020204"/>
              <a:cs typeface="Trebuchet MS" panose="020B0603020202020204"/>
            </a:endParaRPr>
          </a:p>
          <a:p>
            <a:pPr marL="12700">
              <a:lnSpc>
                <a:spcPct val="100000"/>
              </a:lnSpc>
              <a:spcBef>
                <a:spcPts val="5"/>
              </a:spcBef>
            </a:pPr>
            <a:r>
              <a:rPr sz="2200" spc="-285" dirty="0">
                <a:solidFill>
                  <a:srgbClr val="FFFFFF"/>
                </a:solidFill>
                <a:latin typeface="Trebuchet MS" panose="020B0603020202020204"/>
                <a:cs typeface="Trebuchet MS" panose="020B0603020202020204"/>
              </a:rPr>
              <a:t>Technology</a:t>
            </a:r>
            <a:endParaRPr sz="2200">
              <a:latin typeface="Trebuchet MS" panose="020B0603020202020204"/>
              <a:cs typeface="Trebuchet MS" panose="020B0603020202020204"/>
            </a:endParaRPr>
          </a:p>
        </p:txBody>
      </p:sp>
      <p:sp>
        <p:nvSpPr>
          <p:cNvPr id="130" name="object 21"/>
          <p:cNvSpPr txBox="1"/>
          <p:nvPr/>
        </p:nvSpPr>
        <p:spPr>
          <a:xfrm>
            <a:off x="9697973" y="11281"/>
            <a:ext cx="1774825" cy="831850"/>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a:latin typeface="Arial" panose="020B0604020202020204"/>
              <a:cs typeface="Arial" panose="020B0604020202020204"/>
            </a:endParaRPr>
          </a:p>
          <a:p>
            <a:pPr marL="12700" marR="5080" algn="ctr">
              <a:lnSpc>
                <a:spcPct val="100000"/>
              </a:lnSpc>
              <a:spcBef>
                <a:spcPts val="125"/>
              </a:spcBef>
            </a:pPr>
            <a:r>
              <a:rPr sz="1800" spc="-215" dirty="0">
                <a:solidFill>
                  <a:srgbClr val="D9D9D9"/>
                </a:solidFill>
                <a:latin typeface="Trebuchet MS" panose="020B0603020202020204"/>
                <a:cs typeface="Trebuchet MS" panose="020B0603020202020204"/>
              </a:rPr>
              <a:t>Advanced</a:t>
            </a:r>
            <a:r>
              <a:rPr sz="1800" spc="-50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 </a:t>
            </a:r>
            <a:r>
              <a:rPr sz="1800" spc="-80" dirty="0">
                <a:solidFill>
                  <a:srgbClr val="D9D9D9"/>
                </a:solidFill>
                <a:latin typeface="Trebuchet MS" panose="020B0603020202020204"/>
                <a:cs typeface="Trebuchet MS" panose="020B0603020202020204"/>
              </a:rPr>
              <a:t> </a:t>
            </a:r>
            <a:r>
              <a:rPr sz="1800" spc="-180" dirty="0">
                <a:solidFill>
                  <a:srgbClr val="D9D9D9"/>
                </a:solidFill>
                <a:latin typeface="Trebuchet MS" panose="020B0603020202020204"/>
                <a:cs typeface="Trebuchet MS" panose="020B0603020202020204"/>
              </a:rPr>
              <a:t>Artificial</a:t>
            </a:r>
            <a:r>
              <a:rPr sz="1800" spc="75"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31" name="object 22"/>
          <p:cNvGrpSpPr/>
          <p:nvPr/>
        </p:nvGrpSpPr>
        <p:grpSpPr>
          <a:xfrm>
            <a:off x="-89" y="986027"/>
            <a:ext cx="12192216" cy="4490085"/>
            <a:chOff x="-89" y="986027"/>
            <a:chExt cx="12192216" cy="4490085"/>
          </a:xfrm>
        </p:grpSpPr>
        <p:sp>
          <p:nvSpPr>
            <p:cNvPr id="132" name="object 23"/>
            <p:cNvSpPr/>
            <p:nvPr/>
          </p:nvSpPr>
          <p:spPr>
            <a:xfrm>
              <a:off x="0" y="986027"/>
              <a:ext cx="12192000" cy="4490085"/>
            </a:xfrm>
            <a:custGeom>
              <a:avLst/>
              <a:gdLst/>
              <a:ahLst/>
              <a:cxnLst/>
              <a:rect l="l" t="t" r="r" b="b"/>
              <a:pathLst>
                <a:path w="12192000" h="4490085">
                  <a:moveTo>
                    <a:pt x="12192000" y="0"/>
                  </a:moveTo>
                  <a:lnTo>
                    <a:pt x="0" y="0"/>
                  </a:lnTo>
                  <a:lnTo>
                    <a:pt x="0" y="4489704"/>
                  </a:lnTo>
                  <a:lnTo>
                    <a:pt x="12192000" y="4489704"/>
                  </a:lnTo>
                  <a:lnTo>
                    <a:pt x="12192000" y="0"/>
                  </a:lnTo>
                  <a:close/>
                </a:path>
              </a:pathLst>
            </a:custGeom>
            <a:solidFill>
              <a:srgbClr val="F1F1F1"/>
            </a:solidFill>
          </p:spPr>
          <p:txBody>
            <a:bodyPr wrap="square" lIns="0" tIns="0" rIns="0" bIns="0" rtlCol="0"/>
            <a:lstStyle/>
            <a:p>
              <a:endParaRPr/>
            </a:p>
          </p:txBody>
        </p:sp>
        <p:sp>
          <p:nvSpPr>
            <p:cNvPr id="133" name="object 24"/>
            <p:cNvSpPr/>
            <p:nvPr/>
          </p:nvSpPr>
          <p:spPr>
            <a:xfrm>
              <a:off x="-89" y="1187195"/>
              <a:ext cx="12192216" cy="104775"/>
            </a:xfrm>
            <a:prstGeom prst="rect">
              <a:avLst/>
            </a:prstGeom>
            <a:blipFill>
              <a:blip r:embed="rId11" cstate="print"/>
              <a:stretch>
                <a:fillRect/>
              </a:stretch>
            </a:blipFill>
          </p:spPr>
          <p:txBody>
            <a:bodyPr wrap="square" lIns="0" tIns="0" rIns="0" bIns="0" rtlCol="0"/>
            <a:lstStyle/>
            <a:p>
              <a:endParaRPr/>
            </a:p>
          </p:txBody>
        </p:sp>
        <p:sp>
          <p:nvSpPr>
            <p:cNvPr id="134" name="object 26"/>
            <p:cNvSpPr/>
            <p:nvPr/>
          </p:nvSpPr>
          <p:spPr>
            <a:xfrm>
              <a:off x="4204716" y="1406651"/>
              <a:ext cx="585977" cy="787146"/>
            </a:xfrm>
            <a:prstGeom prst="rect">
              <a:avLst/>
            </a:prstGeom>
            <a:blipFill>
              <a:blip r:embed="rId12" cstate="print"/>
              <a:stretch>
                <a:fillRect/>
              </a:stretch>
            </a:blipFill>
          </p:spPr>
          <p:txBody>
            <a:bodyPr wrap="square" lIns="0" tIns="0" rIns="0" bIns="0" rtlCol="0"/>
            <a:lstStyle/>
            <a:p>
              <a:endParaRPr/>
            </a:p>
          </p:txBody>
        </p:sp>
        <p:sp>
          <p:nvSpPr>
            <p:cNvPr id="135" name="object 28"/>
            <p:cNvSpPr/>
            <p:nvPr/>
          </p:nvSpPr>
          <p:spPr>
            <a:xfrm>
              <a:off x="7092696" y="1406651"/>
              <a:ext cx="585977" cy="787146"/>
            </a:xfrm>
            <a:prstGeom prst="rect">
              <a:avLst/>
            </a:prstGeom>
            <a:blipFill>
              <a:blip r:embed="rId12" cstate="print"/>
              <a:stretch>
                <a:fillRect/>
              </a:stretch>
            </a:blipFill>
          </p:spPr>
          <p:txBody>
            <a:bodyPr wrap="square" lIns="0" tIns="0" rIns="0" bIns="0" rtlCol="0"/>
            <a:lstStyle/>
            <a:p>
              <a:endParaRPr/>
            </a:p>
          </p:txBody>
        </p:sp>
      </p:grpSp>
      <p:sp>
        <p:nvSpPr>
          <p:cNvPr id="136" name="object 31"/>
          <p:cNvSpPr/>
          <p:nvPr/>
        </p:nvSpPr>
        <p:spPr>
          <a:xfrm>
            <a:off x="10754868" y="5894831"/>
            <a:ext cx="1437131" cy="963165"/>
          </a:xfrm>
          <a:prstGeom prst="rect">
            <a:avLst/>
          </a:prstGeom>
          <a:blipFill>
            <a:blip r:embed="rId13" cstate="print"/>
            <a:stretch>
              <a:fillRect/>
            </a:stretch>
          </a:blipFill>
        </p:spPr>
        <p:txBody>
          <a:bodyPr wrap="square" lIns="0" tIns="0" rIns="0" bIns="0" rtlCol="0"/>
          <a:lstStyle/>
          <a:p>
            <a:endParaRPr/>
          </a:p>
        </p:txBody>
      </p:sp>
      <p:sp>
        <p:nvSpPr>
          <p:cNvPr id="137" name="object 32"/>
          <p:cNvSpPr txBox="1"/>
          <p:nvPr/>
        </p:nvSpPr>
        <p:spPr>
          <a:xfrm>
            <a:off x="11168888" y="6501790"/>
            <a:ext cx="106045" cy="208279"/>
          </a:xfrm>
          <a:prstGeom prst="rect">
            <a:avLst/>
          </a:prstGeom>
        </p:spPr>
        <p:txBody>
          <a:bodyPr vert="horz" wrap="square" lIns="0" tIns="12700" rIns="0" bIns="0" rtlCol="0">
            <a:spAutoFit/>
          </a:bodyPr>
          <a:lstStyle/>
          <a:p>
            <a:pPr marL="12700">
              <a:lnSpc>
                <a:spcPct val="100000"/>
              </a:lnSpc>
              <a:spcBef>
                <a:spcPts val="100"/>
              </a:spcBef>
            </a:pPr>
            <a:r>
              <a:rPr sz="1200" spc="-40" dirty="0">
                <a:solidFill>
                  <a:srgbClr val="888888"/>
                </a:solidFill>
                <a:latin typeface="Arial" panose="020B0604020202020204"/>
                <a:cs typeface="Arial" panose="020B0604020202020204"/>
              </a:rPr>
              <a:t>1</a:t>
            </a:r>
            <a:endParaRPr sz="1200">
              <a:latin typeface="Arial" panose="020B0604020202020204"/>
              <a:cs typeface="Arial" panose="020B0604020202020204"/>
            </a:endParaRPr>
          </a:p>
        </p:txBody>
      </p:sp>
      <p:sp>
        <p:nvSpPr>
          <p:cNvPr id="138" name="object 33"/>
          <p:cNvSpPr/>
          <p:nvPr/>
        </p:nvSpPr>
        <p:spPr>
          <a:xfrm>
            <a:off x="495300" y="5871971"/>
            <a:ext cx="827532" cy="829056"/>
          </a:xfrm>
          <a:prstGeom prst="rect">
            <a:avLst/>
          </a:prstGeom>
          <a:blipFill>
            <a:blip r:embed="rId14" cstate="print"/>
            <a:stretch>
              <a:fillRect/>
            </a:stretch>
          </a:blipFill>
        </p:spPr>
        <p:txBody>
          <a:bodyPr wrap="square" lIns="0" tIns="0" rIns="0" bIns="0" rtlCol="0"/>
          <a:lstStyle/>
          <a:p>
            <a:endParaRPr/>
          </a:p>
        </p:txBody>
      </p:sp>
      <p:sp>
        <p:nvSpPr>
          <p:cNvPr id="139" name="object 34"/>
          <p:cNvSpPr/>
          <p:nvPr/>
        </p:nvSpPr>
        <p:spPr>
          <a:xfrm>
            <a:off x="1580388" y="5882640"/>
            <a:ext cx="821436" cy="812291"/>
          </a:xfrm>
          <a:prstGeom prst="rect">
            <a:avLst/>
          </a:prstGeom>
          <a:blipFill>
            <a:blip r:embed="rId15" cstate="print"/>
            <a:stretch>
              <a:fillRect/>
            </a:stretch>
          </a:blipFill>
        </p:spPr>
        <p:txBody>
          <a:bodyPr wrap="square" lIns="0" tIns="0" rIns="0" bIns="0" rtlCol="0"/>
          <a:lstStyle/>
          <a:p>
            <a:endParaRPr/>
          </a:p>
        </p:txBody>
      </p:sp>
      <p:sp>
        <p:nvSpPr>
          <p:cNvPr id="140" name="object 35"/>
          <p:cNvSpPr/>
          <p:nvPr/>
        </p:nvSpPr>
        <p:spPr>
          <a:xfrm>
            <a:off x="2703576" y="6024371"/>
            <a:ext cx="1260348" cy="681228"/>
          </a:xfrm>
          <a:prstGeom prst="rect">
            <a:avLst/>
          </a:prstGeom>
          <a:blipFill>
            <a:blip r:embed="rId16" cstate="print"/>
            <a:stretch>
              <a:fillRect/>
            </a:stretch>
          </a:blipFill>
        </p:spPr>
        <p:txBody>
          <a:bodyPr wrap="square" lIns="0" tIns="0" rIns="0" bIns="0" rtlCol="0"/>
          <a:lstStyle/>
          <a:p>
            <a:endParaRPr/>
          </a:p>
        </p:txBody>
      </p:sp>
      <p:sp>
        <p:nvSpPr>
          <p:cNvPr id="141" name="object 36"/>
          <p:cNvSpPr/>
          <p:nvPr/>
        </p:nvSpPr>
        <p:spPr>
          <a:xfrm>
            <a:off x="4287011" y="5926834"/>
            <a:ext cx="836676" cy="827530"/>
          </a:xfrm>
          <a:prstGeom prst="rect">
            <a:avLst/>
          </a:prstGeom>
          <a:blipFill>
            <a:blip r:embed="rId17" cstate="print"/>
            <a:stretch>
              <a:fillRect/>
            </a:stretch>
          </a:blipFill>
        </p:spPr>
        <p:txBody>
          <a:bodyPr wrap="square" lIns="0" tIns="0" rIns="0" bIns="0" rtlCol="0"/>
          <a:lstStyle/>
          <a:p>
            <a:endParaRPr/>
          </a:p>
        </p:txBody>
      </p:sp>
      <p:sp>
        <p:nvSpPr>
          <p:cNvPr id="142" name="object 37"/>
          <p:cNvSpPr txBox="1"/>
          <p:nvPr/>
        </p:nvSpPr>
        <p:spPr>
          <a:xfrm>
            <a:off x="7848600" y="5917876"/>
            <a:ext cx="3782350" cy="382156"/>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1F4E79"/>
                </a:solidFill>
                <a:latin typeface="Times New Roman" panose="02020603050405020304"/>
                <a:cs typeface="Times New Roman" panose="02020603050405020304"/>
              </a:rPr>
              <a:t>Reported </a:t>
            </a:r>
            <a:r>
              <a:rPr sz="2400" b="1" dirty="0">
                <a:solidFill>
                  <a:srgbClr val="1F4E79"/>
                </a:solidFill>
                <a:latin typeface="Times New Roman" panose="02020603050405020304"/>
                <a:cs typeface="Times New Roman" panose="02020603050405020304"/>
              </a:rPr>
              <a:t>by </a:t>
            </a:r>
            <a:r>
              <a:rPr lang="en-US" sz="2400" b="1" dirty="0">
                <a:solidFill>
                  <a:srgbClr val="1F4E79"/>
                </a:solidFill>
                <a:latin typeface="Times New Roman" panose="02020603050405020304"/>
                <a:cs typeface="Times New Roman" panose="02020603050405020304"/>
              </a:rPr>
              <a:t>H</a:t>
            </a:r>
            <a:r>
              <a:rPr lang="en-US" altLang="zh-CN" sz="2400" b="1" dirty="0">
                <a:solidFill>
                  <a:srgbClr val="1F4E79"/>
                </a:solidFill>
                <a:latin typeface="Times New Roman" panose="02020603050405020304"/>
                <a:cs typeface="Times New Roman" panose="02020603050405020304"/>
              </a:rPr>
              <a:t>ongLiang Nie</a:t>
            </a:r>
            <a:endParaRPr lang="en-US" sz="2400" b="1" spc="-25" dirty="0">
              <a:solidFill>
                <a:srgbClr val="1F4E79"/>
              </a:solidFill>
              <a:latin typeface="Times New Roman" panose="02020603050405020304"/>
              <a:cs typeface="Times New Roman" panose="02020603050405020304"/>
            </a:endParaRPr>
          </a:p>
        </p:txBody>
      </p:sp>
      <p:sp>
        <p:nvSpPr>
          <p:cNvPr id="143" name="object 38"/>
          <p:cNvSpPr txBox="1"/>
          <p:nvPr/>
        </p:nvSpPr>
        <p:spPr>
          <a:xfrm>
            <a:off x="-121922" y="1384638"/>
            <a:ext cx="12435839" cy="997068"/>
          </a:xfrm>
          <a:prstGeom prst="rect">
            <a:avLst/>
          </a:prstGeom>
        </p:spPr>
        <p:txBody>
          <a:bodyPr vert="horz" wrap="square" lIns="0" tIns="12065" rIns="0" bIns="0" rtlCol="0">
            <a:spAutoFit/>
          </a:bodyPr>
          <a:lstStyle/>
          <a:p>
            <a:pPr marR="5080" indent="0" algn="ctr" fontAlgn="auto">
              <a:lnSpc>
                <a:spcPct val="100000"/>
              </a:lnSpc>
              <a:spcBef>
                <a:spcPts val="0"/>
              </a:spcBef>
            </a:pPr>
            <a:r>
              <a:rPr lang="en-US" altLang="zh-CN" sz="3200" b="1" dirty="0">
                <a:solidFill>
                  <a:srgbClr val="1F4E79"/>
                </a:solidFill>
                <a:latin typeface="Times New Roman" panose="02020603050405020304"/>
                <a:cs typeface="Times New Roman" panose="02020603050405020304"/>
              </a:rPr>
              <a:t>Multimodal Prompt Optimization</a:t>
            </a:r>
            <a:r>
              <a:rPr lang="zh-CN" altLang="en-US" sz="3200" b="1" dirty="0">
                <a:solidFill>
                  <a:srgbClr val="1F4E79"/>
                </a:solidFill>
                <a:latin typeface="Times New Roman" panose="02020603050405020304"/>
                <a:cs typeface="Times New Roman" panose="02020603050405020304"/>
              </a:rPr>
              <a:t>：</a:t>
            </a:r>
            <a:r>
              <a:rPr lang="en-US" altLang="zh-CN" sz="3200" b="1" dirty="0">
                <a:solidFill>
                  <a:srgbClr val="1F4E79"/>
                </a:solidFill>
                <a:latin typeface="Times New Roman" panose="02020603050405020304"/>
                <a:cs typeface="Times New Roman" panose="02020603050405020304"/>
              </a:rPr>
              <a:t>Why Not Leverage Multiple Modalities for MLLMs</a:t>
            </a:r>
          </a:p>
        </p:txBody>
      </p:sp>
      <p:sp>
        <p:nvSpPr>
          <p:cNvPr id="144" name="object 39"/>
          <p:cNvSpPr txBox="1"/>
          <p:nvPr/>
        </p:nvSpPr>
        <p:spPr>
          <a:xfrm>
            <a:off x="9296400" y="5129285"/>
            <a:ext cx="3597275" cy="381515"/>
          </a:xfrm>
          <a:prstGeom prst="rect">
            <a:avLst/>
          </a:prstGeom>
        </p:spPr>
        <p:txBody>
          <a:bodyPr vert="horz" wrap="square" lIns="0" tIns="12065" rIns="0" bIns="0" rtlCol="0">
            <a:spAutoFit/>
          </a:bodyPr>
          <a:lstStyle/>
          <a:p>
            <a:pPr marL="12700">
              <a:lnSpc>
                <a:spcPct val="100000"/>
              </a:lnSpc>
              <a:spcBef>
                <a:spcPts val="95"/>
              </a:spcBef>
            </a:pPr>
            <a:r>
              <a:rPr sz="2400" b="1" spc="150" dirty="0">
                <a:solidFill>
                  <a:srgbClr val="1F4E79"/>
                </a:solidFill>
                <a:latin typeface="Noto Sans Mono CJK HK"/>
                <a:cs typeface="Noto Sans Mono CJK HK"/>
              </a:rPr>
              <a:t>—</a:t>
            </a:r>
            <a:r>
              <a:rPr lang="en-US" altLang="zh-CN" sz="2400" b="1" spc="150" dirty="0">
                <a:solidFill>
                  <a:srgbClr val="1F4E79"/>
                </a:solidFill>
                <a:latin typeface="Noto Sans Mono CJK HK"/>
                <a:cs typeface="Noto Sans Mono CJK HK"/>
              </a:rPr>
              <a:t>—</a:t>
            </a:r>
            <a:r>
              <a:rPr lang="zh-CN" altLang="en-US" sz="2400" b="1" spc="150" dirty="0">
                <a:solidFill>
                  <a:srgbClr val="1F4E79"/>
                </a:solidFill>
                <a:latin typeface="Noto Sans Mono CJK HK"/>
                <a:cs typeface="Noto Sans Mono CJK HK"/>
              </a:rPr>
              <a:t> </a:t>
            </a:r>
            <a:r>
              <a:rPr lang="en-US" altLang="zh-CN" sz="2400" b="1" dirty="0">
                <a:solidFill>
                  <a:srgbClr val="1F4E79"/>
                </a:solidFill>
                <a:latin typeface="Times New Roman" panose="02020603050405020304"/>
                <a:cs typeface="Times New Roman" panose="02020603050405020304"/>
              </a:rPr>
              <a:t>ICLR</a:t>
            </a:r>
            <a:r>
              <a:rPr lang="en-US" sz="2400" b="1" spc="150" dirty="0">
                <a:solidFill>
                  <a:srgbClr val="1F4E79"/>
                </a:solidFill>
                <a:latin typeface="Noto Sans Mono CJK HK"/>
                <a:cs typeface="Noto Sans Mono CJK HK"/>
              </a:rPr>
              <a:t>_</a:t>
            </a:r>
            <a:r>
              <a:rPr lang="en-US" sz="2400" b="1" spc="5" dirty="0">
                <a:solidFill>
                  <a:srgbClr val="1F4E79"/>
                </a:solidFill>
                <a:latin typeface="Noto Sans Mono CJK HK"/>
                <a:cs typeface="Noto Sans Mono CJK HK"/>
              </a:rPr>
              <a:t>2026</a:t>
            </a:r>
            <a:endParaRPr lang="en-US" sz="2400" dirty="0">
              <a:latin typeface="Noto Sans Mono CJK HK"/>
              <a:cs typeface="Noto Sans Mono CJK HK"/>
            </a:endParaRPr>
          </a:p>
        </p:txBody>
      </p:sp>
      <p:sp>
        <p:nvSpPr>
          <p:cNvPr id="145" name="object 40"/>
          <p:cNvSpPr txBox="1"/>
          <p:nvPr/>
        </p:nvSpPr>
        <p:spPr>
          <a:xfrm>
            <a:off x="3216908" y="5147537"/>
            <a:ext cx="5758183" cy="319959"/>
          </a:xfrm>
          <a:prstGeom prst="rect">
            <a:avLst/>
          </a:prstGeom>
        </p:spPr>
        <p:txBody>
          <a:bodyPr vert="horz" wrap="square" lIns="0" tIns="12065" rIns="0" bIns="0" rtlCol="0">
            <a:spAutoFit/>
          </a:bodyPr>
          <a:lstStyle/>
          <a:p>
            <a:pPr marR="28575" algn="ctr">
              <a:lnSpc>
                <a:spcPct val="100000"/>
              </a:lnSpc>
              <a:spcBef>
                <a:spcPts val="95"/>
              </a:spcBef>
            </a:pPr>
            <a:r>
              <a:rPr sz="2000" spc="-40" dirty="0">
                <a:latin typeface="Times New Roman" panose="02020603050405020304" pitchFamily="18" charset="0"/>
                <a:cs typeface="Times New Roman" panose="02020603050405020304" pitchFamily="18" charset="0"/>
              </a:rPr>
              <a:t>Code:</a:t>
            </a:r>
            <a:r>
              <a:rPr lang="en-US" sz="2000" spc="-40" dirty="0">
                <a:latin typeface="Times New Roman" panose="02020603050405020304" pitchFamily="18" charset="0"/>
                <a:cs typeface="Times New Roman" panose="02020603050405020304" pitchFamily="18" charset="0"/>
              </a:rPr>
              <a:t> https://github.com/Dozi01/MPO</a:t>
            </a:r>
            <a:endParaRPr lang="en-US" altLang="zh-CN" sz="2000" dirty="0">
              <a:latin typeface="Times New Roman" panose="02020603050405020304" pitchFamily="18" charset="0"/>
              <a:cs typeface="Times New Roman" panose="02020603050405020304" pitchFamily="18" charset="0"/>
            </a:endParaRPr>
          </a:p>
        </p:txBody>
      </p:sp>
      <p:pic>
        <p:nvPicPr>
          <p:cNvPr id="4" name="图片 3">
            <a:extLst>
              <a:ext uri="{FF2B5EF4-FFF2-40B4-BE49-F238E27FC236}">
                <a16:creationId xmlns:a16="http://schemas.microsoft.com/office/drawing/2014/main" id="{7A477464-A7FA-FAD3-E725-72F2B7F5FA4B}"/>
              </a:ext>
            </a:extLst>
          </p:cNvPr>
          <p:cNvPicPr>
            <a:picLocks noChangeAspect="1"/>
          </p:cNvPicPr>
          <p:nvPr/>
        </p:nvPicPr>
        <p:blipFill>
          <a:blip r:embed="rId18">
            <a:clrChange>
              <a:clrFrom>
                <a:srgbClr val="FFFFFF"/>
              </a:clrFrom>
              <a:clrTo>
                <a:srgbClr val="FFFFFF">
                  <a:alpha val="0"/>
                </a:srgbClr>
              </a:clrTo>
            </a:clrChange>
          </a:blip>
          <a:stretch>
            <a:fillRect/>
          </a:stretch>
        </p:blipFill>
        <p:spPr>
          <a:xfrm>
            <a:off x="1234015" y="2823470"/>
            <a:ext cx="9723963" cy="188230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4535423" y="531876"/>
              <a:ext cx="3117342"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19" name="图片 18">
            <a:extLst>
              <a:ext uri="{FF2B5EF4-FFF2-40B4-BE49-F238E27FC236}">
                <a16:creationId xmlns:a16="http://schemas.microsoft.com/office/drawing/2014/main" id="{5AAD2B66-B27D-E44A-1A20-50DC02EA33FE}"/>
              </a:ext>
            </a:extLst>
          </p:cNvPr>
          <p:cNvPicPr>
            <a:picLocks noChangeAspect="1"/>
          </p:cNvPicPr>
          <p:nvPr/>
        </p:nvPicPr>
        <p:blipFill>
          <a:blip r:embed="rId8"/>
          <a:stretch>
            <a:fillRect/>
          </a:stretch>
        </p:blipFill>
        <p:spPr>
          <a:xfrm>
            <a:off x="3935849" y="1493268"/>
            <a:ext cx="4217552" cy="527690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4535423" y="531876"/>
              <a:ext cx="3117342"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22" name="图片 21">
            <a:extLst>
              <a:ext uri="{FF2B5EF4-FFF2-40B4-BE49-F238E27FC236}">
                <a16:creationId xmlns:a16="http://schemas.microsoft.com/office/drawing/2014/main" id="{E43553B6-4411-182B-6FFB-E6720A8D39D5}"/>
              </a:ext>
            </a:extLst>
          </p:cNvPr>
          <p:cNvPicPr>
            <a:picLocks noChangeAspect="1"/>
          </p:cNvPicPr>
          <p:nvPr/>
        </p:nvPicPr>
        <p:blipFill>
          <a:blip r:embed="rId8"/>
          <a:stretch>
            <a:fillRect/>
          </a:stretch>
        </p:blipFill>
        <p:spPr>
          <a:xfrm>
            <a:off x="613696" y="1839749"/>
            <a:ext cx="10966130" cy="436663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385F1-202E-98CB-5E3A-B4E8C18D854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832D1A0-A4B0-8296-155B-693AFF3C1A60}"/>
              </a:ext>
            </a:extLst>
          </p:cNvPr>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a:extLst>
              <a:ext uri="{FF2B5EF4-FFF2-40B4-BE49-F238E27FC236}">
                <a16:creationId xmlns:a16="http://schemas.microsoft.com/office/drawing/2014/main" id="{4D6C0D0C-4EB2-A730-EAEE-6D2A4A9BA72F}"/>
              </a:ext>
            </a:extLst>
          </p:cNvPr>
          <p:cNvGrpSpPr/>
          <p:nvPr/>
        </p:nvGrpSpPr>
        <p:grpSpPr>
          <a:xfrm>
            <a:off x="0" y="0"/>
            <a:ext cx="12192000" cy="603885"/>
            <a:chOff x="0" y="0"/>
            <a:chExt cx="12192000" cy="603885"/>
          </a:xfrm>
        </p:grpSpPr>
        <p:sp>
          <p:nvSpPr>
            <p:cNvPr id="4" name="object 4">
              <a:extLst>
                <a:ext uri="{FF2B5EF4-FFF2-40B4-BE49-F238E27FC236}">
                  <a16:creationId xmlns:a16="http://schemas.microsoft.com/office/drawing/2014/main" id="{82C26595-3909-1117-2E50-7CA1F4B18F98}"/>
                </a:ext>
              </a:extLst>
            </p:cNvPr>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BC17E04A-70FA-A6EF-926C-8ABB2B814223}"/>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6D9C15AA-E5D7-1E42-02E1-BAC26636B840}"/>
                </a:ext>
              </a:extLst>
            </p:cNvPr>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a:extLst>
              <a:ext uri="{FF2B5EF4-FFF2-40B4-BE49-F238E27FC236}">
                <a16:creationId xmlns:a16="http://schemas.microsoft.com/office/drawing/2014/main" id="{25BED82D-6691-3607-9B91-8C5973AAF68C}"/>
              </a:ext>
            </a:extLst>
          </p:cNvPr>
          <p:cNvGrpSpPr/>
          <p:nvPr/>
        </p:nvGrpSpPr>
        <p:grpSpPr>
          <a:xfrm>
            <a:off x="0" y="0"/>
            <a:ext cx="12192000" cy="603885"/>
            <a:chOff x="0" y="0"/>
            <a:chExt cx="12192000" cy="603885"/>
          </a:xfrm>
        </p:grpSpPr>
        <p:sp>
          <p:nvSpPr>
            <p:cNvPr id="8" name="object 8">
              <a:extLst>
                <a:ext uri="{FF2B5EF4-FFF2-40B4-BE49-F238E27FC236}">
                  <a16:creationId xmlns:a16="http://schemas.microsoft.com/office/drawing/2014/main" id="{9A93A7E1-4C8F-5899-FBFA-38CEF9BD2260}"/>
                </a:ext>
              </a:extLst>
            </p:cNvPr>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a:extLst>
                <a:ext uri="{FF2B5EF4-FFF2-40B4-BE49-F238E27FC236}">
                  <a16:creationId xmlns:a16="http://schemas.microsoft.com/office/drawing/2014/main" id="{EFEE8B33-76E3-C323-8B2F-3930FC742F13}"/>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a:extLst>
              <a:ext uri="{FF2B5EF4-FFF2-40B4-BE49-F238E27FC236}">
                <a16:creationId xmlns:a16="http://schemas.microsoft.com/office/drawing/2014/main" id="{E41E9961-EE34-2005-3EB0-108926EA619F}"/>
              </a:ext>
            </a:extLst>
          </p:cNvPr>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a:extLst>
              <a:ext uri="{FF2B5EF4-FFF2-40B4-BE49-F238E27FC236}">
                <a16:creationId xmlns:a16="http://schemas.microsoft.com/office/drawing/2014/main" id="{3CF62708-1304-CCF2-5AD4-FB9BD9EB5680}"/>
              </a:ext>
            </a:extLst>
          </p:cNvPr>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a:extLst>
              <a:ext uri="{FF2B5EF4-FFF2-40B4-BE49-F238E27FC236}">
                <a16:creationId xmlns:a16="http://schemas.microsoft.com/office/drawing/2014/main" id="{AC5F74EA-ABCA-63F7-97AB-3833E700A29E}"/>
              </a:ext>
            </a:extLst>
          </p:cNvPr>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a:extLst>
              <a:ext uri="{FF2B5EF4-FFF2-40B4-BE49-F238E27FC236}">
                <a16:creationId xmlns:a16="http://schemas.microsoft.com/office/drawing/2014/main" id="{B390C382-C3CE-70D7-7C30-59E1AC92B200}"/>
              </a:ext>
            </a:extLst>
          </p:cNvPr>
          <p:cNvGrpSpPr/>
          <p:nvPr/>
        </p:nvGrpSpPr>
        <p:grpSpPr>
          <a:xfrm>
            <a:off x="4535423" y="531876"/>
            <a:ext cx="3117850" cy="1040130"/>
            <a:chOff x="4535423" y="531876"/>
            <a:chExt cx="3117850" cy="1040130"/>
          </a:xfrm>
        </p:grpSpPr>
        <p:sp>
          <p:nvSpPr>
            <p:cNvPr id="14" name="object 14">
              <a:extLst>
                <a:ext uri="{FF2B5EF4-FFF2-40B4-BE49-F238E27FC236}">
                  <a16:creationId xmlns:a16="http://schemas.microsoft.com/office/drawing/2014/main" id="{DD03256B-0290-95BC-A1D5-F88C00CD8084}"/>
                </a:ext>
              </a:extLst>
            </p:cNvPr>
            <p:cNvSpPr/>
            <p:nvPr/>
          </p:nvSpPr>
          <p:spPr>
            <a:xfrm>
              <a:off x="4829338" y="1150592"/>
              <a:ext cx="2521899" cy="154509"/>
            </a:xfrm>
            <a:prstGeom prst="rect">
              <a:avLst/>
            </a:prstGeom>
            <a:blipFill>
              <a:blip r:embed="rId6" cstate="print"/>
              <a:stretch>
                <a:fillRect/>
              </a:stretch>
            </a:blipFill>
          </p:spPr>
          <p:txBody>
            <a:bodyPr wrap="square" lIns="0" tIns="0" rIns="0" bIns="0" rtlCol="0"/>
            <a:lstStyle/>
            <a:p>
              <a:endParaRPr/>
            </a:p>
          </p:txBody>
        </p:sp>
        <p:sp>
          <p:nvSpPr>
            <p:cNvPr id="15" name="object 15">
              <a:extLst>
                <a:ext uri="{FF2B5EF4-FFF2-40B4-BE49-F238E27FC236}">
                  <a16:creationId xmlns:a16="http://schemas.microsoft.com/office/drawing/2014/main" id="{0EF53E8B-53CD-CC46-E282-CC9E770BC691}"/>
                </a:ext>
              </a:extLst>
            </p:cNvPr>
            <p:cNvSpPr/>
            <p:nvPr/>
          </p:nvSpPr>
          <p:spPr>
            <a:xfrm>
              <a:off x="4535423" y="531876"/>
              <a:ext cx="3117342"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a:extLst>
              <a:ext uri="{FF2B5EF4-FFF2-40B4-BE49-F238E27FC236}">
                <a16:creationId xmlns:a16="http://schemas.microsoft.com/office/drawing/2014/main" id="{03C09CAB-C2C4-2791-5393-CDB34B47ED66}"/>
              </a:ext>
            </a:extLst>
          </p:cNvPr>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8" name="图片 17">
            <a:extLst>
              <a:ext uri="{FF2B5EF4-FFF2-40B4-BE49-F238E27FC236}">
                <a16:creationId xmlns:a16="http://schemas.microsoft.com/office/drawing/2014/main" id="{DFFBB59D-B834-3B67-BB4D-F643B6E84A63}"/>
              </a:ext>
            </a:extLst>
          </p:cNvPr>
          <p:cNvPicPr>
            <a:picLocks noChangeAspect="1"/>
          </p:cNvPicPr>
          <p:nvPr/>
        </p:nvPicPr>
        <p:blipFill>
          <a:blip r:embed="rId8"/>
          <a:stretch>
            <a:fillRect/>
          </a:stretch>
        </p:blipFill>
        <p:spPr>
          <a:xfrm>
            <a:off x="531015" y="2018176"/>
            <a:ext cx="11118544" cy="4016088"/>
          </a:xfrm>
          <a:prstGeom prst="rect">
            <a:avLst/>
          </a:prstGeom>
        </p:spPr>
      </p:pic>
    </p:spTree>
    <p:extLst>
      <p:ext uri="{BB962C8B-B14F-4D97-AF65-F5344CB8AC3E}">
        <p14:creationId xmlns:p14="http://schemas.microsoft.com/office/powerpoint/2010/main" val="2818965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3308603" y="2438400"/>
            <a:ext cx="4972050" cy="2268855"/>
            <a:chOff x="3308603" y="2438400"/>
            <a:chExt cx="4972050" cy="2268855"/>
          </a:xfrm>
        </p:grpSpPr>
        <p:sp>
          <p:nvSpPr>
            <p:cNvPr id="14" name="object 14"/>
            <p:cNvSpPr/>
            <p:nvPr/>
          </p:nvSpPr>
          <p:spPr>
            <a:xfrm>
              <a:off x="4097671" y="3788656"/>
              <a:ext cx="3473127" cy="346892"/>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3308603" y="2438400"/>
              <a:ext cx="4972050" cy="2268474"/>
            </a:xfrm>
            <a:prstGeom prst="rect">
              <a:avLst/>
            </a:prstGeom>
            <a:blipFill>
              <a:blip r:embed="rId7" cstate="print"/>
              <a:stretch>
                <a:fillRect/>
              </a:stretch>
            </a:blipFill>
          </p:spPr>
          <p:txBody>
            <a:bodyPr wrap="square" lIns="0" tIns="0" rIns="0" bIns="0" rtlCol="0"/>
            <a:lstStyle/>
            <a:p>
              <a:endParaRPr/>
            </a:p>
          </p:txBody>
        </p:sp>
      </p:grpSp>
      <p:sp>
        <p:nvSpPr>
          <p:cNvPr id="16" name="object 16"/>
          <p:cNvSpPr txBox="1"/>
          <p:nvPr/>
        </p:nvSpPr>
        <p:spPr>
          <a:xfrm>
            <a:off x="3974972" y="2764993"/>
            <a:ext cx="3642360" cy="1245870"/>
          </a:xfrm>
          <a:prstGeom prst="rect">
            <a:avLst/>
          </a:prstGeom>
        </p:spPr>
        <p:txBody>
          <a:bodyPr vert="horz" wrap="square" lIns="0" tIns="13335" rIns="0" bIns="0" rtlCol="0">
            <a:spAutoFit/>
          </a:bodyPr>
          <a:lstStyle/>
          <a:p>
            <a:pPr marL="12700">
              <a:lnSpc>
                <a:spcPct val="100000"/>
              </a:lnSpc>
              <a:spcBef>
                <a:spcPts val="105"/>
              </a:spcBef>
            </a:pPr>
            <a:r>
              <a:rPr sz="8000" b="1" dirty="0">
                <a:solidFill>
                  <a:srgbClr val="001F5F"/>
                </a:solidFill>
                <a:latin typeface="Times New Roman" panose="02020603050405020304"/>
                <a:cs typeface="Times New Roman" panose="02020603050405020304"/>
              </a:rPr>
              <a:t>Thanks!</a:t>
            </a:r>
            <a:endParaRPr sz="8000">
              <a:latin typeface="Times New Roman" panose="02020603050405020304"/>
              <a:cs typeface="Times New Roman" panose="020206030504050203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dirty="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47870" y="504153"/>
            <a:ext cx="3096260" cy="1153160"/>
            <a:chOff x="4501896" y="426719"/>
            <a:chExt cx="3096260" cy="1153160"/>
          </a:xfrm>
        </p:grpSpPr>
        <p:sp>
          <p:nvSpPr>
            <p:cNvPr id="14" name="object 14"/>
            <p:cNvSpPr/>
            <p:nvPr/>
          </p:nvSpPr>
          <p:spPr>
            <a:xfrm>
              <a:off x="4832358" y="1112514"/>
              <a:ext cx="2430512" cy="173545"/>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4501896" y="426719"/>
              <a:ext cx="3096005" cy="1152905"/>
            </a:xfrm>
            <a:prstGeom prst="rect">
              <a:avLst/>
            </a:prstGeom>
            <a:blipFill>
              <a:blip r:embed="rId7" cstate="print"/>
              <a:stretch>
                <a:fillRect/>
              </a:stretch>
            </a:blipFill>
          </p:spPr>
          <p:txBody>
            <a:bodyPr wrap="square" lIns="0" tIns="0" rIns="0" bIns="0" rtlCol="0"/>
            <a:lstStyle/>
            <a:p>
              <a:endParaRPr/>
            </a:p>
          </p:txBody>
        </p:sp>
      </p:grpSp>
      <p:sp>
        <p:nvSpPr>
          <p:cNvPr id="16" name="object 16"/>
          <p:cNvSpPr txBox="1"/>
          <p:nvPr/>
        </p:nvSpPr>
        <p:spPr>
          <a:xfrm>
            <a:off x="4888357" y="593852"/>
            <a:ext cx="2424430" cy="63500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rPr>
              <a:t>Motivation</a:t>
            </a:r>
            <a:endParaRPr sz="4000">
              <a:latin typeface="Times New Roman" panose="02020603050405020304"/>
              <a:cs typeface="Times New Roman" panose="02020603050405020304"/>
            </a:endParaRPr>
          </a:p>
        </p:txBody>
      </p:sp>
      <p:sp>
        <p:nvSpPr>
          <p:cNvPr id="17" name="文本框 16"/>
          <p:cNvSpPr txBox="1"/>
          <p:nvPr/>
        </p:nvSpPr>
        <p:spPr>
          <a:xfrm>
            <a:off x="214274" y="5257800"/>
            <a:ext cx="12235738" cy="1323439"/>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existing prompt optimization methods remain restricted to the textual modality and overlook the richer expressive capacity afforded by multimodal inputs (that text alone cannot capture). For instance, as illustrated in Figure 1,describing the distinct characteristics of a specific bird may require long and potentially ambiguous text, while a single image can convey the same information far more directly. </a:t>
            </a:r>
            <a:endParaRPr lang="zh-CN" altLang="en-US" sz="2000" dirty="0">
              <a:latin typeface="Times New Roman" panose="02020603050405020304" pitchFamily="18" charset="0"/>
              <a:cs typeface="Times New Roman" panose="02020603050405020304" pitchFamily="18" charset="0"/>
            </a:endParaRPr>
          </a:p>
        </p:txBody>
      </p:sp>
      <p:pic>
        <p:nvPicPr>
          <p:cNvPr id="19" name="图片 18">
            <a:extLst>
              <a:ext uri="{FF2B5EF4-FFF2-40B4-BE49-F238E27FC236}">
                <a16:creationId xmlns:a16="http://schemas.microsoft.com/office/drawing/2014/main" id="{83DB6A31-D10C-1790-D321-84E01CD5C1E3}"/>
              </a:ext>
            </a:extLst>
          </p:cNvPr>
          <p:cNvPicPr>
            <a:picLocks noChangeAspect="1"/>
          </p:cNvPicPr>
          <p:nvPr/>
        </p:nvPicPr>
        <p:blipFill>
          <a:blip r:embed="rId8"/>
          <a:stretch>
            <a:fillRect/>
          </a:stretch>
        </p:blipFill>
        <p:spPr>
          <a:xfrm>
            <a:off x="892745" y="1385264"/>
            <a:ext cx="10102069" cy="358701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p>
        </p:txBody>
      </p:sp>
      <p:sp>
        <p:nvSpPr>
          <p:cNvPr id="11" name="object 11"/>
          <p:cNvSpPr/>
          <p:nvPr/>
        </p:nvSpPr>
        <p:spPr>
          <a:xfrm>
            <a:off x="11782043" y="0"/>
            <a:ext cx="339851" cy="504444"/>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639055" y="339852"/>
            <a:ext cx="2783840" cy="1153160"/>
            <a:chOff x="4639055" y="339852"/>
            <a:chExt cx="2783840" cy="1153160"/>
          </a:xfrm>
        </p:grpSpPr>
        <p:sp>
          <p:nvSpPr>
            <p:cNvPr id="14" name="object 14"/>
            <p:cNvSpPr/>
            <p:nvPr/>
          </p:nvSpPr>
          <p:spPr>
            <a:xfrm>
              <a:off x="4981671" y="1025647"/>
              <a:ext cx="2078557" cy="173545"/>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4639055" y="339852"/>
              <a:ext cx="2783586" cy="1152906"/>
            </a:xfrm>
            <a:prstGeom prst="rect">
              <a:avLst/>
            </a:prstGeom>
            <a:blipFill>
              <a:blip r:embed="rId8" cstate="print"/>
              <a:stretch>
                <a:fillRect/>
              </a:stretch>
            </a:blipFill>
          </p:spPr>
          <p:txBody>
            <a:bodyPr wrap="square" lIns="0" tIns="0" rIns="0" bIns="0" rtlCol="0"/>
            <a:lstStyle/>
            <a:p>
              <a:endParaRPr/>
            </a:p>
          </p:txBody>
        </p:sp>
      </p:grpSp>
      <p:sp>
        <p:nvSpPr>
          <p:cNvPr id="16" name="object 16"/>
          <p:cNvSpPr txBox="1"/>
          <p:nvPr/>
        </p:nvSpPr>
        <p:spPr>
          <a:xfrm>
            <a:off x="4975352" y="506424"/>
            <a:ext cx="2113915" cy="63500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rPr>
              <a:t>Overview</a:t>
            </a:r>
            <a:endParaRPr sz="4000" dirty="0">
              <a:latin typeface="Times New Roman" panose="02020603050405020304"/>
              <a:cs typeface="Times New Roman" panose="02020603050405020304"/>
            </a:endParaRPr>
          </a:p>
        </p:txBody>
      </p:sp>
      <p:pic>
        <p:nvPicPr>
          <p:cNvPr id="21" name="图片 20">
            <a:extLst>
              <a:ext uri="{FF2B5EF4-FFF2-40B4-BE49-F238E27FC236}">
                <a16:creationId xmlns:a16="http://schemas.microsoft.com/office/drawing/2014/main" id="{1366C3FD-4D08-4EEE-AAF0-FECE6CD8DCE4}"/>
              </a:ext>
            </a:extLst>
          </p:cNvPr>
          <p:cNvPicPr>
            <a:picLocks noChangeAspect="1"/>
          </p:cNvPicPr>
          <p:nvPr/>
        </p:nvPicPr>
        <p:blipFill>
          <a:blip r:embed="rId9"/>
          <a:stretch>
            <a:fillRect/>
          </a:stretch>
        </p:blipFill>
        <p:spPr>
          <a:xfrm>
            <a:off x="240179" y="1248332"/>
            <a:ext cx="11581338" cy="555350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51" name="object 16"/>
          <p:cNvSpPr txBox="1"/>
          <p:nvPr/>
        </p:nvSpPr>
        <p:spPr>
          <a:xfrm>
            <a:off x="5321299" y="577544"/>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effectLst>
                  <a:reflection blurRad="6350" stA="50000" endA="300" endPos="50000" dist="29997" dir="5400000" sy="-100000" algn="bl" rotWithShape="0"/>
                </a:effectLst>
                <a:latin typeface="Times New Roman" panose="02020603050405020304"/>
                <a:cs typeface="Times New Roman" panose="02020603050405020304"/>
              </a:rPr>
              <a:t>Method</a:t>
            </a:r>
            <a:endParaRPr sz="3600" dirty="0">
              <a:effectLst>
                <a:reflection blurRad="6350" stA="50000" endA="300" endPos="50000" dist="29997" dir="5400000" sy="-100000" algn="bl" rotWithShape="0"/>
              </a:effectLst>
              <a:latin typeface="Times New Roman" panose="02020603050405020304"/>
              <a:cs typeface="Times New Roman" panose="02020603050405020304"/>
            </a:endParaRPr>
          </a:p>
        </p:txBody>
      </p:sp>
      <p:pic>
        <p:nvPicPr>
          <p:cNvPr id="18" name="图片 17">
            <a:extLst>
              <a:ext uri="{FF2B5EF4-FFF2-40B4-BE49-F238E27FC236}">
                <a16:creationId xmlns:a16="http://schemas.microsoft.com/office/drawing/2014/main" id="{5D2791BF-5E24-7F0A-D8F4-5D31B1D04C4E}"/>
              </a:ext>
            </a:extLst>
          </p:cNvPr>
          <p:cNvPicPr>
            <a:picLocks noChangeAspect="1"/>
          </p:cNvPicPr>
          <p:nvPr/>
        </p:nvPicPr>
        <p:blipFill>
          <a:blip r:embed="rId6"/>
          <a:stretch>
            <a:fillRect/>
          </a:stretch>
        </p:blipFill>
        <p:spPr>
          <a:xfrm>
            <a:off x="0" y="2057401"/>
            <a:ext cx="6687671" cy="3505200"/>
          </a:xfrm>
          <a:prstGeom prst="rect">
            <a:avLst/>
          </a:prstGeom>
        </p:spPr>
      </p:pic>
      <p:pic>
        <p:nvPicPr>
          <p:cNvPr id="22" name="图片 21">
            <a:extLst>
              <a:ext uri="{FF2B5EF4-FFF2-40B4-BE49-F238E27FC236}">
                <a16:creationId xmlns:a16="http://schemas.microsoft.com/office/drawing/2014/main" id="{DC3603E5-3039-13F8-3644-D420769F91E9}"/>
              </a:ext>
            </a:extLst>
          </p:cNvPr>
          <p:cNvPicPr>
            <a:picLocks noChangeAspect="1"/>
          </p:cNvPicPr>
          <p:nvPr/>
        </p:nvPicPr>
        <p:blipFill>
          <a:blip r:embed="rId7"/>
          <a:stretch>
            <a:fillRect/>
          </a:stretch>
        </p:blipFill>
        <p:spPr>
          <a:xfrm>
            <a:off x="7213806" y="1905000"/>
            <a:ext cx="4953000" cy="624703"/>
          </a:xfrm>
          <a:prstGeom prst="rect">
            <a:avLst/>
          </a:prstGeom>
        </p:spPr>
      </p:pic>
      <p:pic>
        <p:nvPicPr>
          <p:cNvPr id="26" name="图片 25">
            <a:extLst>
              <a:ext uri="{FF2B5EF4-FFF2-40B4-BE49-F238E27FC236}">
                <a16:creationId xmlns:a16="http://schemas.microsoft.com/office/drawing/2014/main" id="{A239F5A8-23C7-6C3C-CE3C-69A13DF620C0}"/>
              </a:ext>
            </a:extLst>
          </p:cNvPr>
          <p:cNvPicPr>
            <a:picLocks noChangeAspect="1"/>
          </p:cNvPicPr>
          <p:nvPr/>
        </p:nvPicPr>
        <p:blipFill>
          <a:blip r:embed="rId8"/>
          <a:stretch>
            <a:fillRect/>
          </a:stretch>
        </p:blipFill>
        <p:spPr>
          <a:xfrm>
            <a:off x="7391400" y="2819400"/>
            <a:ext cx="4717330" cy="363308"/>
          </a:xfrm>
          <a:prstGeom prst="rect">
            <a:avLst/>
          </a:prstGeom>
        </p:spPr>
      </p:pic>
      <p:pic>
        <p:nvPicPr>
          <p:cNvPr id="28" name="图片 27">
            <a:extLst>
              <a:ext uri="{FF2B5EF4-FFF2-40B4-BE49-F238E27FC236}">
                <a16:creationId xmlns:a16="http://schemas.microsoft.com/office/drawing/2014/main" id="{BE1A2917-D522-B7A4-02E1-ABDDFF37B763}"/>
              </a:ext>
            </a:extLst>
          </p:cNvPr>
          <p:cNvPicPr>
            <a:picLocks noChangeAspect="1"/>
          </p:cNvPicPr>
          <p:nvPr/>
        </p:nvPicPr>
        <p:blipFill>
          <a:blip r:embed="rId9"/>
          <a:stretch>
            <a:fillRect/>
          </a:stretch>
        </p:blipFill>
        <p:spPr>
          <a:xfrm>
            <a:off x="7152865" y="3472405"/>
            <a:ext cx="4955865" cy="358795"/>
          </a:xfrm>
          <a:prstGeom prst="rect">
            <a:avLst/>
          </a:prstGeom>
        </p:spPr>
      </p:pic>
      <p:pic>
        <p:nvPicPr>
          <p:cNvPr id="32" name="图片 31">
            <a:extLst>
              <a:ext uri="{FF2B5EF4-FFF2-40B4-BE49-F238E27FC236}">
                <a16:creationId xmlns:a16="http://schemas.microsoft.com/office/drawing/2014/main" id="{5D4CC8B7-C9AF-A5B2-C9F4-FE46E4160764}"/>
              </a:ext>
            </a:extLst>
          </p:cNvPr>
          <p:cNvPicPr>
            <a:picLocks noChangeAspect="1"/>
          </p:cNvPicPr>
          <p:nvPr/>
        </p:nvPicPr>
        <p:blipFill>
          <a:blip r:embed="rId10"/>
          <a:stretch>
            <a:fillRect/>
          </a:stretch>
        </p:blipFill>
        <p:spPr>
          <a:xfrm>
            <a:off x="6807925" y="4106901"/>
            <a:ext cx="5334000" cy="383523"/>
          </a:xfrm>
          <a:prstGeom prst="rect">
            <a:avLst/>
          </a:prstGeom>
        </p:spPr>
      </p:pic>
      <p:pic>
        <p:nvPicPr>
          <p:cNvPr id="34" name="图片 33">
            <a:extLst>
              <a:ext uri="{FF2B5EF4-FFF2-40B4-BE49-F238E27FC236}">
                <a16:creationId xmlns:a16="http://schemas.microsoft.com/office/drawing/2014/main" id="{05F41DBE-3758-40F4-3F09-A4488EEDFE4D}"/>
              </a:ext>
            </a:extLst>
          </p:cNvPr>
          <p:cNvPicPr>
            <a:picLocks noChangeAspect="1"/>
          </p:cNvPicPr>
          <p:nvPr/>
        </p:nvPicPr>
        <p:blipFill>
          <a:blip r:embed="rId11"/>
          <a:stretch>
            <a:fillRect/>
          </a:stretch>
        </p:blipFill>
        <p:spPr>
          <a:xfrm>
            <a:off x="7300916" y="4792563"/>
            <a:ext cx="4651052" cy="313115"/>
          </a:xfrm>
          <a:prstGeom prst="rect">
            <a:avLst/>
          </a:prstGeom>
        </p:spPr>
      </p:pic>
      <p:pic>
        <p:nvPicPr>
          <p:cNvPr id="36" name="图片 35">
            <a:extLst>
              <a:ext uri="{FF2B5EF4-FFF2-40B4-BE49-F238E27FC236}">
                <a16:creationId xmlns:a16="http://schemas.microsoft.com/office/drawing/2014/main" id="{7BF83218-7DD1-A995-60E8-F06AA69A218E}"/>
              </a:ext>
            </a:extLst>
          </p:cNvPr>
          <p:cNvPicPr>
            <a:picLocks noChangeAspect="1"/>
          </p:cNvPicPr>
          <p:nvPr/>
        </p:nvPicPr>
        <p:blipFill>
          <a:blip r:embed="rId12"/>
          <a:stretch>
            <a:fillRect/>
          </a:stretch>
        </p:blipFill>
        <p:spPr>
          <a:xfrm>
            <a:off x="7190997" y="5407817"/>
            <a:ext cx="4760971" cy="33267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D577E-2DB9-05C8-FE6F-DE09FAEE140A}"/>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71952943-F1BE-354C-A1FC-73609259151E}"/>
              </a:ext>
            </a:extLst>
          </p:cNvPr>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a:extLst>
              <a:ext uri="{FF2B5EF4-FFF2-40B4-BE49-F238E27FC236}">
                <a16:creationId xmlns:a16="http://schemas.microsoft.com/office/drawing/2014/main" id="{DEC68EC0-7A3C-321F-CFAD-6926F826042A}"/>
              </a:ext>
            </a:extLst>
          </p:cNvPr>
          <p:cNvGrpSpPr/>
          <p:nvPr/>
        </p:nvGrpSpPr>
        <p:grpSpPr>
          <a:xfrm>
            <a:off x="0" y="0"/>
            <a:ext cx="12192000" cy="603885"/>
            <a:chOff x="0" y="0"/>
            <a:chExt cx="12192000" cy="603885"/>
          </a:xfrm>
        </p:grpSpPr>
        <p:sp>
          <p:nvSpPr>
            <p:cNvPr id="4" name="object 4">
              <a:extLst>
                <a:ext uri="{FF2B5EF4-FFF2-40B4-BE49-F238E27FC236}">
                  <a16:creationId xmlns:a16="http://schemas.microsoft.com/office/drawing/2014/main" id="{D0A70A30-05F8-8736-C138-68505292E07F}"/>
                </a:ext>
              </a:extLst>
            </p:cNvPr>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5DC5CFAC-279D-9C08-AA20-AA1AF87BC77F}"/>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53544AE4-8B67-90B2-7380-9316001657FB}"/>
                </a:ext>
              </a:extLst>
            </p:cNvPr>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a:extLst>
              <a:ext uri="{FF2B5EF4-FFF2-40B4-BE49-F238E27FC236}">
                <a16:creationId xmlns:a16="http://schemas.microsoft.com/office/drawing/2014/main" id="{7A4921EF-B433-2FA6-EC7D-C3BD43B1CCE5}"/>
              </a:ext>
            </a:extLst>
          </p:cNvPr>
          <p:cNvGrpSpPr/>
          <p:nvPr/>
        </p:nvGrpSpPr>
        <p:grpSpPr>
          <a:xfrm>
            <a:off x="0" y="0"/>
            <a:ext cx="12192000" cy="603885"/>
            <a:chOff x="0" y="0"/>
            <a:chExt cx="12192000" cy="603885"/>
          </a:xfrm>
        </p:grpSpPr>
        <p:sp>
          <p:nvSpPr>
            <p:cNvPr id="8" name="object 8">
              <a:extLst>
                <a:ext uri="{FF2B5EF4-FFF2-40B4-BE49-F238E27FC236}">
                  <a16:creationId xmlns:a16="http://schemas.microsoft.com/office/drawing/2014/main" id="{B42FB18C-463F-9BA7-5908-AEC07C4501FC}"/>
                </a:ext>
              </a:extLst>
            </p:cNvPr>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a:extLst>
                <a:ext uri="{FF2B5EF4-FFF2-40B4-BE49-F238E27FC236}">
                  <a16:creationId xmlns:a16="http://schemas.microsoft.com/office/drawing/2014/main" id="{78775245-D575-5B0C-EEBF-14C567A1B709}"/>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a:extLst>
              <a:ext uri="{FF2B5EF4-FFF2-40B4-BE49-F238E27FC236}">
                <a16:creationId xmlns:a16="http://schemas.microsoft.com/office/drawing/2014/main" id="{4D9ED01A-13BF-974F-7B59-A4430C3B90F4}"/>
              </a:ext>
            </a:extLst>
          </p:cNvPr>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p>
        </p:txBody>
      </p:sp>
      <p:sp>
        <p:nvSpPr>
          <p:cNvPr id="11" name="object 11">
            <a:extLst>
              <a:ext uri="{FF2B5EF4-FFF2-40B4-BE49-F238E27FC236}">
                <a16:creationId xmlns:a16="http://schemas.microsoft.com/office/drawing/2014/main" id="{2CC20E76-4CF5-1AD0-AD24-8D3138EA042E}"/>
              </a:ext>
            </a:extLst>
          </p:cNvPr>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a:extLst>
              <a:ext uri="{FF2B5EF4-FFF2-40B4-BE49-F238E27FC236}">
                <a16:creationId xmlns:a16="http://schemas.microsoft.com/office/drawing/2014/main" id="{603F1289-829C-AD90-2495-73D966804CB8}"/>
              </a:ext>
            </a:extLst>
          </p:cNvPr>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51" name="object 16">
            <a:extLst>
              <a:ext uri="{FF2B5EF4-FFF2-40B4-BE49-F238E27FC236}">
                <a16:creationId xmlns:a16="http://schemas.microsoft.com/office/drawing/2014/main" id="{49CDC31B-2E30-5AD8-458C-FF4F9E9796B3}"/>
              </a:ext>
            </a:extLst>
          </p:cNvPr>
          <p:cNvSpPr txBox="1"/>
          <p:nvPr/>
        </p:nvSpPr>
        <p:spPr>
          <a:xfrm>
            <a:off x="5321299" y="577544"/>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effectLst>
                  <a:reflection blurRad="6350" stA="50000" endA="300" endPos="50000" dist="29997" dir="5400000" sy="-100000" algn="bl" rotWithShape="0"/>
                </a:effectLst>
                <a:latin typeface="Times New Roman" panose="02020603050405020304"/>
                <a:cs typeface="Times New Roman" panose="02020603050405020304"/>
              </a:rPr>
              <a:t>Method</a:t>
            </a:r>
            <a:endParaRPr sz="3600" dirty="0">
              <a:effectLst>
                <a:reflection blurRad="6350" stA="50000" endA="300" endPos="50000" dist="29997" dir="5400000" sy="-100000" algn="bl" rotWithShape="0"/>
              </a:effectLst>
              <a:latin typeface="Times New Roman" panose="02020603050405020304"/>
              <a:cs typeface="Times New Roman" panose="02020603050405020304"/>
            </a:endParaRPr>
          </a:p>
        </p:txBody>
      </p:sp>
      <p:pic>
        <p:nvPicPr>
          <p:cNvPr id="14" name="图片 13">
            <a:extLst>
              <a:ext uri="{FF2B5EF4-FFF2-40B4-BE49-F238E27FC236}">
                <a16:creationId xmlns:a16="http://schemas.microsoft.com/office/drawing/2014/main" id="{D17936F8-511D-8ADB-536A-0AFCBF4522CF}"/>
              </a:ext>
            </a:extLst>
          </p:cNvPr>
          <p:cNvPicPr>
            <a:picLocks noChangeAspect="1"/>
          </p:cNvPicPr>
          <p:nvPr/>
        </p:nvPicPr>
        <p:blipFill>
          <a:blip r:embed="rId6"/>
          <a:stretch>
            <a:fillRect/>
          </a:stretch>
        </p:blipFill>
        <p:spPr>
          <a:xfrm>
            <a:off x="565403" y="1490939"/>
            <a:ext cx="6561046" cy="4343400"/>
          </a:xfrm>
          <a:prstGeom prst="rect">
            <a:avLst/>
          </a:prstGeom>
        </p:spPr>
      </p:pic>
      <p:pic>
        <p:nvPicPr>
          <p:cNvPr id="19" name="图片 18">
            <a:extLst>
              <a:ext uri="{FF2B5EF4-FFF2-40B4-BE49-F238E27FC236}">
                <a16:creationId xmlns:a16="http://schemas.microsoft.com/office/drawing/2014/main" id="{280926FE-2EB6-6251-F5BA-6F258AEFD0C0}"/>
              </a:ext>
            </a:extLst>
          </p:cNvPr>
          <p:cNvPicPr>
            <a:picLocks noChangeAspect="1"/>
          </p:cNvPicPr>
          <p:nvPr/>
        </p:nvPicPr>
        <p:blipFill>
          <a:blip r:embed="rId7"/>
          <a:stretch>
            <a:fillRect/>
          </a:stretch>
        </p:blipFill>
        <p:spPr>
          <a:xfrm>
            <a:off x="7198791" y="2514600"/>
            <a:ext cx="4785834" cy="413261"/>
          </a:xfrm>
          <a:prstGeom prst="rect">
            <a:avLst/>
          </a:prstGeom>
        </p:spPr>
      </p:pic>
      <p:pic>
        <p:nvPicPr>
          <p:cNvPr id="21" name="图片 20">
            <a:extLst>
              <a:ext uri="{FF2B5EF4-FFF2-40B4-BE49-F238E27FC236}">
                <a16:creationId xmlns:a16="http://schemas.microsoft.com/office/drawing/2014/main" id="{76D0E4EF-77B5-B2DA-78CA-C15B4640C80E}"/>
              </a:ext>
            </a:extLst>
          </p:cNvPr>
          <p:cNvPicPr>
            <a:picLocks noChangeAspect="1"/>
          </p:cNvPicPr>
          <p:nvPr/>
        </p:nvPicPr>
        <p:blipFill>
          <a:blip r:embed="rId8"/>
          <a:stretch>
            <a:fillRect/>
          </a:stretch>
        </p:blipFill>
        <p:spPr>
          <a:xfrm>
            <a:off x="8697186" y="3657974"/>
            <a:ext cx="3246401" cy="983065"/>
          </a:xfrm>
          <a:prstGeom prst="rect">
            <a:avLst/>
          </a:prstGeom>
        </p:spPr>
      </p:pic>
    </p:spTree>
    <p:extLst>
      <p:ext uri="{BB962C8B-B14F-4D97-AF65-F5344CB8AC3E}">
        <p14:creationId xmlns:p14="http://schemas.microsoft.com/office/powerpoint/2010/main" val="3263962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C6C24-EF8E-A0CE-09C0-5DC9F8EF7DC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988D14E-024A-F666-F101-F29FDE4B0C72}"/>
              </a:ext>
            </a:extLst>
          </p:cNvPr>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a:extLst>
              <a:ext uri="{FF2B5EF4-FFF2-40B4-BE49-F238E27FC236}">
                <a16:creationId xmlns:a16="http://schemas.microsoft.com/office/drawing/2014/main" id="{A6934E46-4BA5-C7FB-AC68-6D877466C3AE}"/>
              </a:ext>
            </a:extLst>
          </p:cNvPr>
          <p:cNvGrpSpPr/>
          <p:nvPr/>
        </p:nvGrpSpPr>
        <p:grpSpPr>
          <a:xfrm>
            <a:off x="0" y="0"/>
            <a:ext cx="12192000" cy="603885"/>
            <a:chOff x="0" y="0"/>
            <a:chExt cx="12192000" cy="603885"/>
          </a:xfrm>
        </p:grpSpPr>
        <p:sp>
          <p:nvSpPr>
            <p:cNvPr id="4" name="object 4">
              <a:extLst>
                <a:ext uri="{FF2B5EF4-FFF2-40B4-BE49-F238E27FC236}">
                  <a16:creationId xmlns:a16="http://schemas.microsoft.com/office/drawing/2014/main" id="{14D3674C-58E7-320E-E77E-39A6EFDE5D4D}"/>
                </a:ext>
              </a:extLst>
            </p:cNvPr>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5B621EA0-1A16-8287-056F-5FA9CE446EB6}"/>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1038B471-6DCF-03EE-E701-67051972F554}"/>
                </a:ext>
              </a:extLst>
            </p:cNvPr>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a:extLst>
              <a:ext uri="{FF2B5EF4-FFF2-40B4-BE49-F238E27FC236}">
                <a16:creationId xmlns:a16="http://schemas.microsoft.com/office/drawing/2014/main" id="{93978D43-A720-D25B-AB03-E2E9383A8BAB}"/>
              </a:ext>
            </a:extLst>
          </p:cNvPr>
          <p:cNvGrpSpPr/>
          <p:nvPr/>
        </p:nvGrpSpPr>
        <p:grpSpPr>
          <a:xfrm>
            <a:off x="0" y="0"/>
            <a:ext cx="12192000" cy="603885"/>
            <a:chOff x="0" y="0"/>
            <a:chExt cx="12192000" cy="603885"/>
          </a:xfrm>
        </p:grpSpPr>
        <p:sp>
          <p:nvSpPr>
            <p:cNvPr id="8" name="object 8">
              <a:extLst>
                <a:ext uri="{FF2B5EF4-FFF2-40B4-BE49-F238E27FC236}">
                  <a16:creationId xmlns:a16="http://schemas.microsoft.com/office/drawing/2014/main" id="{E07BDCDD-0370-77B1-B0C2-89812C1FAB6D}"/>
                </a:ext>
              </a:extLst>
            </p:cNvPr>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a:extLst>
                <a:ext uri="{FF2B5EF4-FFF2-40B4-BE49-F238E27FC236}">
                  <a16:creationId xmlns:a16="http://schemas.microsoft.com/office/drawing/2014/main" id="{CAC3F09F-4E28-B6D5-42BD-6AB47B507771}"/>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a:extLst>
              <a:ext uri="{FF2B5EF4-FFF2-40B4-BE49-F238E27FC236}">
                <a16:creationId xmlns:a16="http://schemas.microsoft.com/office/drawing/2014/main" id="{68C9AF04-C9C5-2D90-AD31-7AAF79E9B7F0}"/>
              </a:ext>
            </a:extLst>
          </p:cNvPr>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a:extLst>
              <a:ext uri="{FF2B5EF4-FFF2-40B4-BE49-F238E27FC236}">
                <a16:creationId xmlns:a16="http://schemas.microsoft.com/office/drawing/2014/main" id="{D93A3188-9966-3FED-FE84-F2C60D22E0D1}"/>
              </a:ext>
            </a:extLst>
          </p:cNvPr>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a:extLst>
              <a:ext uri="{FF2B5EF4-FFF2-40B4-BE49-F238E27FC236}">
                <a16:creationId xmlns:a16="http://schemas.microsoft.com/office/drawing/2014/main" id="{E570EB35-AC91-B8A3-F72E-DB549B07E068}"/>
              </a:ext>
            </a:extLst>
          </p:cNvPr>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a:extLst>
              <a:ext uri="{FF2B5EF4-FFF2-40B4-BE49-F238E27FC236}">
                <a16:creationId xmlns:a16="http://schemas.microsoft.com/office/drawing/2014/main" id="{25AF646C-2B15-58EC-CC4C-230543B77559}"/>
              </a:ext>
            </a:extLst>
          </p:cNvPr>
          <p:cNvGrpSpPr/>
          <p:nvPr/>
        </p:nvGrpSpPr>
        <p:grpSpPr>
          <a:xfrm>
            <a:off x="4535423" y="531876"/>
            <a:ext cx="3117850" cy="1040130"/>
            <a:chOff x="4535423" y="531876"/>
            <a:chExt cx="3117850" cy="1040130"/>
          </a:xfrm>
        </p:grpSpPr>
        <p:sp>
          <p:nvSpPr>
            <p:cNvPr id="14" name="object 14">
              <a:extLst>
                <a:ext uri="{FF2B5EF4-FFF2-40B4-BE49-F238E27FC236}">
                  <a16:creationId xmlns:a16="http://schemas.microsoft.com/office/drawing/2014/main" id="{BC5FD25F-3B10-0758-F3F0-30C846F7BEE3}"/>
                </a:ext>
              </a:extLst>
            </p:cNvPr>
            <p:cNvSpPr/>
            <p:nvPr/>
          </p:nvSpPr>
          <p:spPr>
            <a:xfrm>
              <a:off x="4829338" y="1150592"/>
              <a:ext cx="2521899" cy="154509"/>
            </a:xfrm>
            <a:prstGeom prst="rect">
              <a:avLst/>
            </a:prstGeom>
            <a:blipFill>
              <a:blip r:embed="rId6" cstate="print"/>
              <a:stretch>
                <a:fillRect/>
              </a:stretch>
            </a:blipFill>
          </p:spPr>
          <p:txBody>
            <a:bodyPr wrap="square" lIns="0" tIns="0" rIns="0" bIns="0" rtlCol="0"/>
            <a:lstStyle/>
            <a:p>
              <a:endParaRPr/>
            </a:p>
          </p:txBody>
        </p:sp>
        <p:sp>
          <p:nvSpPr>
            <p:cNvPr id="15" name="object 15">
              <a:extLst>
                <a:ext uri="{FF2B5EF4-FFF2-40B4-BE49-F238E27FC236}">
                  <a16:creationId xmlns:a16="http://schemas.microsoft.com/office/drawing/2014/main" id="{85D8350A-EA7A-B29E-9A82-14DAA67ADC75}"/>
                </a:ext>
              </a:extLst>
            </p:cNvPr>
            <p:cNvSpPr/>
            <p:nvPr/>
          </p:nvSpPr>
          <p:spPr>
            <a:xfrm>
              <a:off x="4535423" y="531876"/>
              <a:ext cx="3117342"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a:extLst>
              <a:ext uri="{FF2B5EF4-FFF2-40B4-BE49-F238E27FC236}">
                <a16:creationId xmlns:a16="http://schemas.microsoft.com/office/drawing/2014/main" id="{44D4E97B-FE47-104E-6478-0AFFBB5881F2}"/>
              </a:ext>
            </a:extLst>
          </p:cNvPr>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8" name="图片 17">
            <a:extLst>
              <a:ext uri="{FF2B5EF4-FFF2-40B4-BE49-F238E27FC236}">
                <a16:creationId xmlns:a16="http://schemas.microsoft.com/office/drawing/2014/main" id="{38AB8F82-B8F0-B204-5939-EECA7BCCA870}"/>
              </a:ext>
            </a:extLst>
          </p:cNvPr>
          <p:cNvPicPr>
            <a:picLocks noChangeAspect="1"/>
          </p:cNvPicPr>
          <p:nvPr/>
        </p:nvPicPr>
        <p:blipFill>
          <a:blip r:embed="rId8"/>
          <a:stretch>
            <a:fillRect/>
          </a:stretch>
        </p:blipFill>
        <p:spPr>
          <a:xfrm>
            <a:off x="838427" y="1650999"/>
            <a:ext cx="10503720" cy="4704120"/>
          </a:xfrm>
          <a:prstGeom prst="rect">
            <a:avLst/>
          </a:prstGeom>
        </p:spPr>
      </p:pic>
    </p:spTree>
    <p:extLst>
      <p:ext uri="{BB962C8B-B14F-4D97-AF65-F5344CB8AC3E}">
        <p14:creationId xmlns:p14="http://schemas.microsoft.com/office/powerpoint/2010/main" val="1213671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4535423" y="531876"/>
              <a:ext cx="3117342"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9" name="图片 18">
            <a:extLst>
              <a:ext uri="{FF2B5EF4-FFF2-40B4-BE49-F238E27FC236}">
                <a16:creationId xmlns:a16="http://schemas.microsoft.com/office/drawing/2014/main" id="{8CE2FDAE-C033-EA1E-7C5E-48A0182EF962}"/>
              </a:ext>
            </a:extLst>
          </p:cNvPr>
          <p:cNvPicPr>
            <a:picLocks noChangeAspect="1"/>
          </p:cNvPicPr>
          <p:nvPr/>
        </p:nvPicPr>
        <p:blipFill>
          <a:blip r:embed="rId8"/>
          <a:stretch>
            <a:fillRect/>
          </a:stretch>
        </p:blipFill>
        <p:spPr>
          <a:xfrm>
            <a:off x="2572205" y="1650999"/>
            <a:ext cx="7049111" cy="494580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4535423" y="531876"/>
              <a:ext cx="3117342"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21" name="图片 20">
            <a:extLst>
              <a:ext uri="{FF2B5EF4-FFF2-40B4-BE49-F238E27FC236}">
                <a16:creationId xmlns:a16="http://schemas.microsoft.com/office/drawing/2014/main" id="{686A0D57-C240-8641-9182-6E825C712785}"/>
              </a:ext>
            </a:extLst>
          </p:cNvPr>
          <p:cNvPicPr>
            <a:picLocks noChangeAspect="1"/>
          </p:cNvPicPr>
          <p:nvPr/>
        </p:nvPicPr>
        <p:blipFill>
          <a:blip r:embed="rId8"/>
          <a:stretch>
            <a:fillRect/>
          </a:stretch>
        </p:blipFill>
        <p:spPr>
          <a:xfrm>
            <a:off x="3726735" y="1852190"/>
            <a:ext cx="4740051" cy="397798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4535423" y="531876"/>
              <a:ext cx="3117342"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9" name="图片 18">
            <a:extLst>
              <a:ext uri="{FF2B5EF4-FFF2-40B4-BE49-F238E27FC236}">
                <a16:creationId xmlns:a16="http://schemas.microsoft.com/office/drawing/2014/main" id="{7D74B1C5-9765-52CA-49F6-AA03256B0516}"/>
              </a:ext>
            </a:extLst>
          </p:cNvPr>
          <p:cNvPicPr>
            <a:picLocks noChangeAspect="1"/>
          </p:cNvPicPr>
          <p:nvPr/>
        </p:nvPicPr>
        <p:blipFill>
          <a:blip r:embed="rId8"/>
          <a:stretch>
            <a:fillRect/>
          </a:stretch>
        </p:blipFill>
        <p:spPr>
          <a:xfrm>
            <a:off x="3795321" y="2144174"/>
            <a:ext cx="4602879" cy="4031329"/>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mIwM2JjMWMwMTlhZTg1ODk3MWZjODVlMzkxYjUyNjk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1097</TotalTime>
  <Words>341</Words>
  <Application>Microsoft Office PowerPoint</Application>
  <PresentationFormat>宽屏</PresentationFormat>
  <Paragraphs>116</Paragraphs>
  <Slides>13</Slides>
  <Notes>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13</vt:i4>
      </vt:variant>
    </vt:vector>
  </HeadingPairs>
  <TitlesOfParts>
    <vt:vector size="20" baseType="lpstr">
      <vt:lpstr>Noto Sans Mono CJK HK</vt:lpstr>
      <vt:lpstr>等线</vt:lpstr>
      <vt:lpstr>Arial</vt:lpstr>
      <vt:lpstr>Calibri</vt:lpstr>
      <vt:lpstr>Times New Roman</vt:lpstr>
      <vt:lpstr>Trebuchet MS</vt:lpstr>
      <vt:lpstr>Office Theme</vt:lpstr>
      <vt:lpstr>PowerPoint 演示文稿</vt:lpstr>
      <vt:lpstr>PowerPoint 演示文稿</vt:lpstr>
      <vt:lpstr>ChongqingUniversity  of Technology</vt:lpstr>
      <vt:lpstr>ChongqingUniversity  of Technology</vt:lpstr>
      <vt:lpstr>ChongqingUniversity  of Technology</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ChongqingUniversity  of Technology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Mr. Pizza</cp:lastModifiedBy>
  <cp:revision>369</cp:revision>
  <dcterms:created xsi:type="dcterms:W3CDTF">2023-09-17T03:47:00Z</dcterms:created>
  <dcterms:modified xsi:type="dcterms:W3CDTF">2026-04-01T10:47:12Z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2023-09-04T16:00:00Z</vt:filetime>
  </property>
  <property fmtid="{D5CDD505-2E9C-101B-9397-08002B2CF9AE}" pid="3" name="Creator">
    <vt:lpwstr>Microsoft? PowerPoint? 2016</vt:lpwstr>
  </property>
  <property fmtid="{D5CDD505-2E9C-101B-9397-08002B2CF9AE}" pid="4" name="LastSaved">
    <vt:filetime>2023-09-25T16:00:00Z</vt:filetime>
  </property>
  <property fmtid="{D5CDD505-2E9C-101B-9397-08002B2CF9AE}" pid="5" name="ICV">
    <vt:lpwstr>531B575F3758481AAAE0C1838814FC0F_13</vt:lpwstr>
  </property>
  <property fmtid="{D5CDD505-2E9C-101B-9397-08002B2CF9AE}" pid="6" name="KSOProductBuildVer">
    <vt:lpwstr>2052-12.1.0.25225</vt:lpwstr>
  </property>
</Properties>
</file>